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94" r:id="rId3"/>
    <p:sldId id="355" r:id="rId4"/>
    <p:sldId id="368" r:id="rId5"/>
    <p:sldId id="296" r:id="rId6"/>
    <p:sldId id="278" r:id="rId7"/>
    <p:sldId id="274" r:id="rId8"/>
    <p:sldId id="276" r:id="rId9"/>
    <p:sldId id="277" r:id="rId10"/>
    <p:sldId id="291" r:id="rId11"/>
    <p:sldId id="273" r:id="rId12"/>
    <p:sldId id="369" r:id="rId13"/>
    <p:sldId id="290" r:id="rId14"/>
    <p:sldId id="295" r:id="rId15"/>
    <p:sldId id="300" r:id="rId16"/>
    <p:sldId id="367" r:id="rId17"/>
    <p:sldId id="372" r:id="rId18"/>
    <p:sldId id="371" r:id="rId19"/>
    <p:sldId id="370" r:id="rId20"/>
  </p:sldIdLst>
  <p:sldSz cx="9144000" cy="6858000" type="screen4x3"/>
  <p:notesSz cx="6858000" cy="9144000"/>
  <p:custDataLst>
    <p:tags r:id="rId22"/>
  </p:custDataLst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0066"/>
    <a:srgbClr val="006600"/>
    <a:srgbClr val="FF0000"/>
    <a:srgbClr val="4D4D4D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 autoAdjust="0"/>
    <p:restoredTop sz="86410" autoAdjust="0"/>
  </p:normalViewPr>
  <p:slideViewPr>
    <p:cSldViewPr>
      <p:cViewPr>
        <p:scale>
          <a:sx n="66" d="100"/>
          <a:sy n="66" d="100"/>
        </p:scale>
        <p:origin x="-1812" y="-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78725A-26C5-4BB0-A097-EC8BCCBFA95A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AA04E4-4DA2-4BE5-B18A-6DACF19FC41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81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Electron Orbitals</a:t>
            </a:r>
          </a:p>
          <a:p>
            <a:r>
              <a:rPr lang="en-US" smtClean="0"/>
              <a:t>Cartoon courtesy of lab-initio.com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Electron Orbitals</a:t>
            </a:r>
          </a:p>
          <a:p>
            <a:r>
              <a:rPr lang="en-US" smtClean="0"/>
              <a:t>Cartoon courtesy of lab-initio.com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2395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Shape of f (l = 3) orbitals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Shape of f (l = 3) orbitals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9586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Energy Levels, Sublevels, Electrons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Energy Levels, Sublevels, Electrons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036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Magnetic Quantum Number</a:t>
            </a:r>
          </a:p>
          <a:p>
            <a:r>
              <a:rPr lang="en-US" smtClean="0"/>
              <a:t>The magnetic quantum number, generally symbolized by m, denotes the orientation of the electron’s orbital with respect to the three axes in space.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Magnetic Quantum Number</a:t>
            </a:r>
          </a:p>
          <a:p>
            <a:r>
              <a:rPr lang="en-US" smtClean="0"/>
              <a:t>The magnetic quantum number, generally symbolized by m, denotes the orientation of the electron’s orbital with respect to the three axes in space.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9921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Orbital filling table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Orbital filling table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8750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Electron Spin</a:t>
            </a:r>
          </a:p>
          <a:p>
            <a:r>
              <a:rPr lang="en-US" smtClean="0"/>
              <a:t>The Spin Quantum Number describes the behavior (direction of spin) of an electron within a magnetic field.</a:t>
            </a:r>
          </a:p>
          <a:p>
            <a:r>
              <a:rPr lang="en-US" smtClean="0"/>
              <a:t>Possibilities for electron spin: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Electron Spin</a:t>
            </a:r>
          </a:p>
          <a:p>
            <a:r>
              <a:rPr lang="en-US" smtClean="0"/>
              <a:t>The Spin Quantum Number describes the behavior (direction of spin) of an electron within a magnetic field.</a:t>
            </a:r>
          </a:p>
          <a:p>
            <a:r>
              <a:rPr lang="en-US" smtClean="0"/>
              <a:t>Possibilities for electron spin: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7429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Pauli Exclusion Principle</a:t>
            </a:r>
          </a:p>
          <a:p>
            <a:r>
              <a:rPr lang="en-US" smtClean="0"/>
              <a:t>Two electrons occupying the same orbital must have opposite spins</a:t>
            </a:r>
          </a:p>
          <a:p>
            <a:endParaRPr lang="en-US" smtClean="0"/>
          </a:p>
          <a:p>
            <a:r>
              <a:rPr lang="en-US" smtClean="0"/>
              <a:t>Wolfgang </a:t>
            </a:r>
          </a:p>
          <a:p>
            <a:r>
              <a:rPr lang="en-US" smtClean="0"/>
              <a:t>Pauli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Pauli Exclusion Principle</a:t>
            </a:r>
          </a:p>
          <a:p>
            <a:r>
              <a:rPr lang="en-US" smtClean="0"/>
              <a:t>Two electrons occupying the same orbital must have opposite spins</a:t>
            </a:r>
          </a:p>
          <a:p>
            <a:endParaRPr lang="en-US" smtClean="0"/>
          </a:p>
          <a:p>
            <a:r>
              <a:rPr lang="en-US" smtClean="0"/>
              <a:t>Wolfgang </a:t>
            </a:r>
          </a:p>
          <a:p>
            <a:r>
              <a:rPr lang="en-US" smtClean="0"/>
              <a:t>Pauli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1795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7019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Exclusion Warning!</a:t>
            </a:r>
          </a:p>
          <a:p>
            <a:r>
              <a:rPr lang="en-US" smtClean="0"/>
              <a:t>Assigning quantum numbers to electrons has been exluded and will not be tested!</a:t>
            </a:r>
          </a:p>
          <a:p>
            <a:r>
              <a:rPr lang="en-US" smtClean="0"/>
              <a:t>The following slides are purely for your entertainment 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Exclusion Warning!</a:t>
            </a:r>
          </a:p>
          <a:p>
            <a:r>
              <a:rPr lang="en-US" smtClean="0"/>
              <a:t>Assigning quantum numbers to electrons has been exluded and will not be tested!</a:t>
            </a:r>
          </a:p>
          <a:p>
            <a:r>
              <a:rPr lang="en-US" smtClean="0"/>
              <a:t>The following slides are purely for your entertainment 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1549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Assigning the Numbers</a:t>
            </a:r>
          </a:p>
          <a:p>
            <a:r>
              <a:rPr lang="en-US" smtClean="0"/>
              <a:t> The three quantum numbers (n, l, and m) are integers.</a:t>
            </a:r>
          </a:p>
          <a:p>
            <a:r>
              <a:rPr lang="en-US" smtClean="0"/>
              <a:t> The principal quantum number (n) cannot be zero. </a:t>
            </a:r>
          </a:p>
          <a:p>
            <a:r>
              <a:rPr lang="en-US" smtClean="0"/>
              <a:t> n must be 1, 2, 3, etc.</a:t>
            </a:r>
          </a:p>
          <a:p>
            <a:r>
              <a:rPr lang="en-US" smtClean="0"/>
              <a:t> The angular momentum quantum number (l ) can be any integer between 0 and n - 1.</a:t>
            </a:r>
          </a:p>
          <a:p>
            <a:r>
              <a:rPr lang="en-US" smtClean="0"/>
              <a:t> For n = 3, l  can be either 0, 1, or 2.</a:t>
            </a:r>
          </a:p>
          <a:p>
            <a:r>
              <a:rPr lang="en-US" smtClean="0"/>
              <a:t> The magnetic quantum number (ml) can be any integer between -l and +l.</a:t>
            </a:r>
          </a:p>
          <a:p>
            <a:r>
              <a:rPr lang="en-US" smtClean="0"/>
              <a:t> For l = 2, m can be either -2, -1, 0, +1, +2.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Assigning the Numbers</a:t>
            </a:r>
          </a:p>
          <a:p>
            <a:r>
              <a:rPr lang="en-US" smtClean="0"/>
              <a:t> The three quantum numbers (n, l, and m) are integers.</a:t>
            </a:r>
          </a:p>
          <a:p>
            <a:r>
              <a:rPr lang="en-US" smtClean="0"/>
              <a:t> The principal quantum number (n) cannot be zero. </a:t>
            </a:r>
          </a:p>
          <a:p>
            <a:r>
              <a:rPr lang="en-US" smtClean="0"/>
              <a:t> n must be 1, 2, 3, etc.</a:t>
            </a:r>
          </a:p>
          <a:p>
            <a:r>
              <a:rPr lang="en-US" smtClean="0"/>
              <a:t> The angular momentum quantum number (l ) can be any integer between 0 and n - 1.</a:t>
            </a:r>
          </a:p>
          <a:p>
            <a:r>
              <a:rPr lang="en-US" smtClean="0"/>
              <a:t> For n = 3, l  can be either 0, 1, or 2.</a:t>
            </a:r>
          </a:p>
          <a:p>
            <a:r>
              <a:rPr lang="en-US" smtClean="0"/>
              <a:t> The magnetic quantum number (ml) can be any integer between -l and +l.</a:t>
            </a:r>
          </a:p>
          <a:p>
            <a:r>
              <a:rPr lang="en-US" smtClean="0"/>
              <a:t> For l = 2, m can be either -2, -1, 0, +1, +2.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159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73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Quantum Mechanical</a:t>
            </a:r>
            <a:br>
              <a:rPr lang="en-US" smtClean="0"/>
            </a:br>
            <a:r>
              <a:rPr lang="en-US" smtClean="0"/>
              <a:t>Model of the Atom</a:t>
            </a:r>
          </a:p>
          <a:p>
            <a:r>
              <a:rPr lang="en-US" smtClean="0"/>
              <a:t>Mathematical laws can identify the regions outside of the nucleus where electrons are most likely to be found.</a:t>
            </a:r>
          </a:p>
          <a:p>
            <a:endParaRPr lang="en-US" smtClean="0"/>
          </a:p>
          <a:p>
            <a:r>
              <a:rPr lang="en-US" smtClean="0"/>
              <a:t>These laws are beyond the scope of this class…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Quantum Mechanical</a:t>
            </a:r>
            <a:br>
              <a:rPr lang="en-US" smtClean="0"/>
            </a:br>
            <a:r>
              <a:rPr lang="en-US" smtClean="0"/>
              <a:t>Model of the Atom</a:t>
            </a:r>
          </a:p>
          <a:p>
            <a:r>
              <a:rPr lang="en-US" smtClean="0"/>
              <a:t>Mathematical laws can identify the regions outside of the nucleus where electrons are most likely to be found.</a:t>
            </a:r>
          </a:p>
          <a:p>
            <a:endParaRPr lang="en-US" smtClean="0"/>
          </a:p>
          <a:p>
            <a:r>
              <a:rPr lang="en-US" smtClean="0"/>
              <a:t>These laws are beyond the scope of this class…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549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Heisenberg Uncertainty Principle</a:t>
            </a:r>
          </a:p>
          <a:p>
            <a:r>
              <a:rPr lang="en-US" smtClean="0"/>
              <a:t>The more certain you are about where the electron is, the less certain you can be about where it is going.</a:t>
            </a:r>
          </a:p>
          <a:p>
            <a:r>
              <a:rPr lang="en-US" smtClean="0"/>
              <a:t>The more certain you are about where the electron is going, the less certain you can be about where it is.</a:t>
            </a:r>
          </a:p>
          <a:p>
            <a:r>
              <a:rPr lang="en-US" smtClean="0"/>
              <a:t>“One cannot simultaneously determine both the position and momentum of an electron.”</a:t>
            </a:r>
          </a:p>
          <a:p>
            <a:endParaRPr lang="en-US" smtClean="0"/>
          </a:p>
          <a:p>
            <a:r>
              <a:rPr lang="en-US" smtClean="0"/>
              <a:t>Werner</a:t>
            </a:r>
          </a:p>
          <a:p>
            <a:r>
              <a:rPr lang="en-US" smtClean="0"/>
              <a:t>Heisenberg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Heisenberg Uncertainty Principle</a:t>
            </a:r>
          </a:p>
          <a:p>
            <a:r>
              <a:rPr lang="en-US" smtClean="0"/>
              <a:t>The more certain you are about where the electron is, the less certain you can be about where it is going.</a:t>
            </a:r>
          </a:p>
          <a:p>
            <a:r>
              <a:rPr lang="en-US" smtClean="0"/>
              <a:t>The more certain you are about where the electron is going, the less certain you can be about where it is.</a:t>
            </a:r>
          </a:p>
          <a:p>
            <a:r>
              <a:rPr lang="en-US" smtClean="0"/>
              <a:t>“One cannot simultaneously determine both the position and momentum of an electron.”</a:t>
            </a:r>
          </a:p>
          <a:p>
            <a:endParaRPr lang="en-US" smtClean="0"/>
          </a:p>
          <a:p>
            <a:r>
              <a:rPr lang="en-US" smtClean="0"/>
              <a:t>Werner</a:t>
            </a:r>
          </a:p>
          <a:p>
            <a:r>
              <a:rPr lang="en-US" smtClean="0"/>
              <a:t>Heisenberg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47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Quantum Numbers</a:t>
            </a:r>
          </a:p>
          <a:p>
            <a:r>
              <a:rPr lang="en-US" smtClean="0"/>
              <a:t>Each electron in an atom has a unique set of 4 quantum numbers which describe it.</a:t>
            </a:r>
          </a:p>
          <a:p>
            <a:r>
              <a:rPr lang="en-US" smtClean="0"/>
              <a:t> Principal quantum number</a:t>
            </a:r>
          </a:p>
          <a:p>
            <a:r>
              <a:rPr lang="en-US" smtClean="0"/>
              <a:t> Angular momentum quantum number</a:t>
            </a:r>
          </a:p>
          <a:p>
            <a:r>
              <a:rPr lang="en-US" smtClean="0"/>
              <a:t> Magnetic quantum number</a:t>
            </a:r>
          </a:p>
          <a:p>
            <a:r>
              <a:rPr lang="en-US" smtClean="0"/>
              <a:t> Spin quantum number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Quantum Numbers</a:t>
            </a:r>
          </a:p>
          <a:p>
            <a:r>
              <a:rPr lang="en-US" smtClean="0"/>
              <a:t>Each electron in an atom has a unique set of 4 quantum numbers which describe it.</a:t>
            </a:r>
          </a:p>
          <a:p>
            <a:r>
              <a:rPr lang="en-US" smtClean="0"/>
              <a:t> Principal quantum number</a:t>
            </a:r>
          </a:p>
          <a:p>
            <a:r>
              <a:rPr lang="en-US" smtClean="0"/>
              <a:t> Angular momentum quantum number</a:t>
            </a:r>
          </a:p>
          <a:p>
            <a:r>
              <a:rPr lang="en-US" smtClean="0"/>
              <a:t> Magnetic quantum number</a:t>
            </a:r>
          </a:p>
          <a:p>
            <a:r>
              <a:rPr lang="en-US" smtClean="0"/>
              <a:t> Spin quantum number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3954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Electron Energy Level (Shell)</a:t>
            </a:r>
          </a:p>
          <a:p>
            <a:r>
              <a:rPr lang="en-US" smtClean="0"/>
              <a:t>Generally symbolized by n, it denotes the probable distance of the electron from the nucleus. “n” is also known as the Principle Quantum number</a:t>
            </a:r>
          </a:p>
          <a:p>
            <a:r>
              <a:rPr lang="en-US" smtClean="0"/>
              <a:t>Number of electrons that can fit in a shell:</a:t>
            </a:r>
          </a:p>
          <a:p>
            <a:r>
              <a:rPr lang="en-US" smtClean="0"/>
              <a:t>2n2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Electron Energy Level (Shell)</a:t>
            </a:r>
          </a:p>
          <a:p>
            <a:r>
              <a:rPr lang="en-US" smtClean="0"/>
              <a:t>Generally symbolized by n, it denotes the probable distance of the electron from the nucleus. “n” is also known as the Principle Quantum number</a:t>
            </a:r>
          </a:p>
          <a:p>
            <a:r>
              <a:rPr lang="en-US" smtClean="0"/>
              <a:t>Number of electrons that can fit in a shell:</a:t>
            </a:r>
          </a:p>
          <a:p>
            <a:r>
              <a:rPr lang="en-US" smtClean="0"/>
              <a:t>2n2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1918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Orbital shapes are defined as the surface that contains 90% of the total electron probability.</a:t>
            </a:r>
          </a:p>
          <a:p>
            <a:r>
              <a:rPr lang="en-US" smtClean="0"/>
              <a:t>An orbital is a region within an energy level where there is a probability of finding an electron. 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Electron Orbitals</a:t>
            </a:r>
          </a:p>
          <a:p>
            <a:r>
              <a:rPr lang="en-US" smtClean="0"/>
              <a:t>The angular momentum quantum number, generally symbolized by l, denotes the orbital (subshell) in which the electron is located.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Orbital shapes are defined as the surface that contains 90% of the total electron probability.</a:t>
            </a:r>
          </a:p>
          <a:p>
            <a:r>
              <a:rPr lang="en-US" smtClean="0"/>
              <a:t>An orbital is a region within an energy level where there is a probability of finding an electron. 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Electron Orbitals</a:t>
            </a:r>
          </a:p>
          <a:p>
            <a:r>
              <a:rPr lang="en-US" smtClean="0"/>
              <a:t>The angular momentum quantum number, generally symbolized by l, denotes the orbital (subshell) in which the electron is located.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99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s orbital </a:t>
            </a:r>
          </a:p>
          <a:p>
            <a:r>
              <a:rPr lang="en-US" smtClean="0"/>
              <a:t>(l = 0) has a spherical shape centered around</a:t>
            </a:r>
          </a:p>
          <a:p>
            <a:r>
              <a:rPr lang="en-US" smtClean="0"/>
              <a:t>the origin of the three axes in space.</a:t>
            </a:r>
          </a:p>
          <a:p>
            <a:r>
              <a:rPr lang="en-US" smtClean="0"/>
              <a:t>s Orbital shape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s orbital </a:t>
            </a:r>
          </a:p>
          <a:p>
            <a:r>
              <a:rPr lang="en-US" smtClean="0"/>
              <a:t>(l = 0) has a spherical shape centered around</a:t>
            </a:r>
          </a:p>
          <a:p>
            <a:r>
              <a:rPr lang="en-US" smtClean="0"/>
              <a:t>the origin of the three axes in space.</a:t>
            </a:r>
          </a:p>
          <a:p>
            <a:r>
              <a:rPr lang="en-US" smtClean="0"/>
              <a:t>s Orbital shape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3697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There are three dumbbell-shaped p orbitals (l = 1) in each energy level above n = 1, each assigned to its own axis (x, y and z) in space.</a:t>
            </a:r>
          </a:p>
          <a:p>
            <a:r>
              <a:rPr lang="en-US" smtClean="0"/>
              <a:t>p orbital shape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There are three dumbbell-shaped p orbitals (l = 1) in each energy level above n = 1, each assigned to its own axis (x, y and z) in space.</a:t>
            </a:r>
          </a:p>
          <a:p>
            <a:r>
              <a:rPr lang="en-US" smtClean="0"/>
              <a:t>p orbital shape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4130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Things get a bit more complicated with the five d orbitals (l = 2) that are found in the d sublevels beginning with n = 3. To remember the shapes, think of “double dumbells”</a:t>
            </a:r>
          </a:p>
          <a:p>
            <a:endParaRPr lang="en-US" smtClean="0"/>
          </a:p>
          <a:p>
            <a:r>
              <a:rPr lang="en-US" smtClean="0"/>
              <a:t>…and a “dumbell </a:t>
            </a:r>
          </a:p>
          <a:p>
            <a:r>
              <a:rPr lang="en-US" smtClean="0"/>
              <a:t>with a donut”!</a:t>
            </a:r>
          </a:p>
          <a:p>
            <a:endParaRPr lang="en-US" smtClean="0"/>
          </a:p>
          <a:p>
            <a:r>
              <a:rPr lang="en-US" smtClean="0"/>
              <a:t>d orbital shapes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Things get a bit more complicated with the five d orbitals (l = 2) that are found in the d sublevels beginning with n = 3. To remember the shapes, think of “double dumbells”</a:t>
            </a:r>
          </a:p>
          <a:p>
            <a:endParaRPr lang="en-US" smtClean="0"/>
          </a:p>
          <a:p>
            <a:r>
              <a:rPr lang="en-US" smtClean="0"/>
              <a:t>…and a “dumbell </a:t>
            </a:r>
          </a:p>
          <a:p>
            <a:r>
              <a:rPr lang="en-US" smtClean="0"/>
              <a:t>with a donut”!</a:t>
            </a:r>
          </a:p>
          <a:p>
            <a:endParaRPr lang="en-US" smtClean="0"/>
          </a:p>
          <a:p>
            <a:r>
              <a:rPr lang="en-US" smtClean="0"/>
              <a:t>d orbital shapes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98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074E2-94B8-4956-8B14-FD4418A6DF1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F4A444-F11A-4369-8C32-A0B2F5CE243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7CB966-5075-465D-96B3-051B84A4E7C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B27F377-5E23-4BD0-BFAA-11C6F32EDE2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A8B05-629C-4C5C-8822-5092F9C1210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2AE0C-C611-4CD1-A5CC-42A70016566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78D1D-B3CA-468D-AC1E-8A11B4C5897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B9FCA-190F-45C8-8B77-D11A216E6C9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909A3-5CBB-4896-8281-37EAE5B88BF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BDBCDF-DA7C-4C34-94BF-EBACA17560C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814B1-47F5-4490-83FA-0DF68C7416C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F5357F-4011-42E5-87B4-AAAA5002924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45F1985B-6949-4250-ABE5-157F99516DDC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nz3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6019800" cy="1143000"/>
          </a:xfrm>
        </p:spPr>
        <p:txBody>
          <a:bodyPr/>
          <a:lstStyle/>
          <a:p>
            <a:r>
              <a:rPr lang="en-US" sz="4000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Electron </a:t>
            </a:r>
            <a:r>
              <a:rPr lang="en-US" sz="4000" u="sng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Orbitals</a:t>
            </a:r>
            <a:endParaRPr lang="en-US" sz="4000" u="sng" dirty="0">
              <a:solidFill>
                <a:srgbClr val="000066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867400" y="6477000"/>
            <a:ext cx="309571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66"/>
                </a:solidFill>
              </a:rPr>
              <a:t>Cartoon courtesy of </a:t>
            </a:r>
            <a:r>
              <a:rPr lang="en-US" sz="1400" dirty="0" smtClean="0">
                <a:solidFill>
                  <a:srgbClr val="000066"/>
                </a:solidFill>
              </a:rPr>
              <a:t>lab-initio.com</a:t>
            </a:r>
            <a:endParaRPr lang="en-US" sz="14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04800"/>
            <a:ext cx="6553200" cy="457200"/>
          </a:xfrm>
        </p:spPr>
        <p:txBody>
          <a:bodyPr/>
          <a:lstStyle/>
          <a:p>
            <a:r>
              <a:rPr lang="en-US" sz="3200" u="sng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Shape of f </a:t>
            </a:r>
            <a:r>
              <a:rPr lang="en-US" sz="3200" u="sng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(</a:t>
            </a:r>
            <a:r>
              <a:rPr lang="en-US" sz="3200" u="sng" dirty="0" smtClean="0">
                <a:solidFill>
                  <a:schemeClr val="tx1"/>
                </a:solidFill>
                <a:latin typeface="Freestyle Script" pitchFamily="66" charset="0"/>
              </a:rPr>
              <a:t>l</a:t>
            </a:r>
            <a:r>
              <a:rPr lang="en-US" sz="3200" u="sng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 = 3) </a:t>
            </a:r>
            <a:r>
              <a:rPr lang="en-US" sz="3200" u="sng" dirty="0" err="1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orbitals</a:t>
            </a:r>
            <a:endParaRPr lang="en-US" sz="3200" u="sng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Picture 5" descr="f_orbital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914400"/>
            <a:ext cx="7639050" cy="5734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787" name="Group 235"/>
          <p:cNvGraphicFramePr>
            <a:graphicFrameLocks noGrp="1"/>
          </p:cNvGraphicFramePr>
          <p:nvPr>
            <p:ph idx="1"/>
          </p:nvPr>
        </p:nvGraphicFramePr>
        <p:xfrm>
          <a:off x="685800" y="1295400"/>
          <a:ext cx="7772400" cy="4349750"/>
        </p:xfrm>
        <a:graphic>
          <a:graphicData uri="http://schemas.openxmlformats.org/drawingml/2006/table">
            <a:tbl>
              <a:tblPr/>
              <a:tblGrid>
                <a:gridCol w="990600"/>
                <a:gridCol w="1752600"/>
                <a:gridCol w="1838325"/>
                <a:gridCol w="1554163"/>
                <a:gridCol w="1636712"/>
              </a:tblGrid>
              <a:tr h="121920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Energy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Level 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95000"/>
                            <a:lumOff val="5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Sublevels in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main energy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level 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sublevels)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95000"/>
                            <a:lumOff val="5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Number of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orbitals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per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sublevel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95000"/>
                            <a:lumOff val="5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Number of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Electrons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per sublevel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95000"/>
                            <a:lumOff val="5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Number of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electrons per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main energy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level (2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95000"/>
                            <a:lumOff val="5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153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4425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d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f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5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10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726" name="Rectangle 174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2192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Energy Levels, Sublevels, Electrons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Magnetic Quantum Number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609600" y="1066800"/>
            <a:ext cx="79406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dirty="0">
                <a:solidFill>
                  <a:schemeClr val="tx1"/>
                </a:solidFill>
                <a:latin typeface="+mn-lt"/>
              </a:rPr>
              <a:t>The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magnetic quantum number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, generally symbolized by </a:t>
            </a:r>
            <a:r>
              <a:rPr lang="en-US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, denotes the orientation of the electron’s orbital with respect to the three axes in space. </a:t>
            </a:r>
          </a:p>
        </p:txBody>
      </p:sp>
      <p:pic>
        <p:nvPicPr>
          <p:cNvPr id="22532" name="Picture 4" descr="magneticqn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2743200"/>
            <a:ext cx="8153400" cy="3224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685800"/>
          </a:xfrm>
        </p:spPr>
        <p:txBody>
          <a:bodyPr/>
          <a:lstStyle/>
          <a:p>
            <a:r>
              <a:rPr lang="en-US" u="sng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Orbital filling table</a:t>
            </a:r>
          </a:p>
        </p:txBody>
      </p:sp>
      <p:pic>
        <p:nvPicPr>
          <p:cNvPr id="6" name="Picture 5" descr="OrbitalTabl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685800"/>
            <a:ext cx="7639050" cy="5734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Electron Spin</a:t>
            </a: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457200" y="838200"/>
            <a:ext cx="78644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sz="32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Spin Quantum Number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3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describes </a:t>
            </a:r>
            <a:r>
              <a:rPr lang="en-US" sz="32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the behavior (direction of spin) of an electron within a magnetic field.</a:t>
            </a:r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533400" y="2667000"/>
            <a:ext cx="71786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sz="32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Possibilities for electron spin: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05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4800600" y="3657600"/>
          <a:ext cx="1066800" cy="1653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06" name="Equation" r:id="rId6" imgW="253800" imgH="393480" progId="">
                  <p:embed/>
                </p:oleObj>
              </mc:Choice>
              <mc:Fallback>
                <p:oleObj name="Equation" r:id="rId6" imgW="253800" imgH="39348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3657600"/>
                        <a:ext cx="1066800" cy="16535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3048000" y="3657600"/>
          <a:ext cx="1066800" cy="1653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07" name="Equation" r:id="rId8" imgW="253800" imgH="393480" progId="">
                  <p:embed/>
                </p:oleObj>
              </mc:Choice>
              <mc:Fallback>
                <p:oleObj name="Equation" r:id="rId8" imgW="253800" imgH="39348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657600"/>
                        <a:ext cx="1066800" cy="16535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7620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Pauli Exclusion Principle</a:t>
            </a:r>
          </a:p>
        </p:txBody>
      </p:sp>
      <p:pic>
        <p:nvPicPr>
          <p:cNvPr id="84996" name="Picture 4" descr="nobelpauli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828800"/>
            <a:ext cx="2478088" cy="350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4997" name="AutoShape 5"/>
          <p:cNvSpPr>
            <a:spLocks noChangeArrowheads="1"/>
          </p:cNvSpPr>
          <p:nvPr/>
        </p:nvSpPr>
        <p:spPr bwMode="auto">
          <a:xfrm>
            <a:off x="3352800" y="1447800"/>
            <a:ext cx="5334000" cy="1828800"/>
          </a:xfrm>
          <a:prstGeom prst="wedgeRoundRectCallout">
            <a:avLst>
              <a:gd name="adj1" fmla="val -53903"/>
              <a:gd name="adj2" fmla="val 77846"/>
              <a:gd name="adj3" fmla="val 16667"/>
            </a:avLst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32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Two electrons occupying the same orbital must have </a:t>
            </a:r>
            <a:r>
              <a:rPr lang="en-US" sz="3200" i="1" u="sng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opposite</a:t>
            </a:r>
            <a:r>
              <a:rPr lang="en-US" sz="32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 spins</a:t>
            </a:r>
          </a:p>
          <a:p>
            <a:pPr algn="ctr">
              <a:spcBef>
                <a:spcPct val="0"/>
              </a:spcBef>
            </a:pPr>
            <a:endParaRPr lang="en-US" dirty="0">
              <a:latin typeface="Comic Sans MS" pitchFamily="66" charset="0"/>
            </a:endParaRPr>
          </a:p>
        </p:txBody>
      </p:sp>
      <p:sp>
        <p:nvSpPr>
          <p:cNvPr id="84998" name="Text Box 6"/>
          <p:cNvSpPr txBox="1">
            <a:spLocks noChangeArrowheads="1"/>
          </p:cNvSpPr>
          <p:nvPr/>
        </p:nvSpPr>
        <p:spPr bwMode="auto">
          <a:xfrm>
            <a:off x="990600" y="5410200"/>
            <a:ext cx="170271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Wolfgang </a:t>
            </a:r>
          </a:p>
          <a:p>
            <a:pPr algn="ctr">
              <a:spcBef>
                <a:spcPct val="0"/>
              </a:spcBef>
            </a:pPr>
            <a:r>
              <a:rPr lang="en-US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Pauli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7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082" name="Group 2"/>
          <p:cNvGraphicFramePr>
            <a:graphicFrameLocks noGrp="1"/>
          </p:cNvGraphicFramePr>
          <p:nvPr>
            <p:ph idx="1"/>
          </p:nvPr>
        </p:nvGraphicFramePr>
        <p:xfrm>
          <a:off x="304800" y="228600"/>
          <a:ext cx="8610600" cy="6574473"/>
        </p:xfrm>
        <a:graphic>
          <a:graphicData uri="http://schemas.openxmlformats.org/drawingml/2006/table">
            <a:tbl>
              <a:tblPr/>
              <a:tblGrid>
                <a:gridCol w="1274763"/>
                <a:gridCol w="1562100"/>
                <a:gridCol w="4054475"/>
                <a:gridCol w="1719262"/>
              </a:tblGrid>
              <a:tr h="7223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Element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Configuration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notation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Orbital notation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Noble gas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notation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Lithium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____     ____     ____     ____     ____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  1s          2s                     2p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[He]2s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Beryllium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____     ____     ____     ____     ____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  1s          2s                     2p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[He]2s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Boron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____     ____     ____     ____     ____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  1s          2s                     2p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[He]2s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Carbon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____     ____     ____     ____     ____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  1s          2s                     2p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[He]2s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7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Nitrogen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____     ____     ____     ____     ____                     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  1s         2s                      2p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[He]2s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Oxygen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____     ____     ____     ____     ____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  1s         2s                      2p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[He]2s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Fluorine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____     ____     ____     ____     ____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  1s         2s                      2p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[He]2s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Neon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____     ____     ____     ____     ____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  1s         2s                      2p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[He]2s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134" name="Line 54"/>
          <p:cNvSpPr>
            <a:spLocks noChangeShapeType="1"/>
          </p:cNvSpPr>
          <p:nvPr/>
        </p:nvSpPr>
        <p:spPr bwMode="auto">
          <a:xfrm flipV="1">
            <a:off x="3810000" y="10668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35" name="Line 55"/>
          <p:cNvSpPr>
            <a:spLocks noChangeShapeType="1"/>
          </p:cNvSpPr>
          <p:nvPr/>
        </p:nvSpPr>
        <p:spPr bwMode="auto">
          <a:xfrm>
            <a:off x="3962400" y="10668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36" name="Line 56"/>
          <p:cNvSpPr>
            <a:spLocks noChangeShapeType="1"/>
          </p:cNvSpPr>
          <p:nvPr/>
        </p:nvSpPr>
        <p:spPr bwMode="auto">
          <a:xfrm flipV="1">
            <a:off x="4419600" y="10668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37" name="Line 57"/>
          <p:cNvSpPr>
            <a:spLocks noChangeShapeType="1"/>
          </p:cNvSpPr>
          <p:nvPr/>
        </p:nvSpPr>
        <p:spPr bwMode="auto">
          <a:xfrm flipV="1">
            <a:off x="3810000" y="17526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38" name="Line 58"/>
          <p:cNvSpPr>
            <a:spLocks noChangeShapeType="1"/>
          </p:cNvSpPr>
          <p:nvPr/>
        </p:nvSpPr>
        <p:spPr bwMode="auto">
          <a:xfrm flipV="1">
            <a:off x="4419600" y="17526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39" name="Line 59"/>
          <p:cNvSpPr>
            <a:spLocks noChangeShapeType="1"/>
          </p:cNvSpPr>
          <p:nvPr/>
        </p:nvSpPr>
        <p:spPr bwMode="auto">
          <a:xfrm flipV="1">
            <a:off x="3810000" y="25146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40" name="Line 60"/>
          <p:cNvSpPr>
            <a:spLocks noChangeShapeType="1"/>
          </p:cNvSpPr>
          <p:nvPr/>
        </p:nvSpPr>
        <p:spPr bwMode="auto">
          <a:xfrm flipV="1">
            <a:off x="4419600" y="25146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41" name="Line 61"/>
          <p:cNvSpPr>
            <a:spLocks noChangeShapeType="1"/>
          </p:cNvSpPr>
          <p:nvPr/>
        </p:nvSpPr>
        <p:spPr bwMode="auto">
          <a:xfrm flipV="1">
            <a:off x="5105400" y="25146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42" name="Line 62"/>
          <p:cNvSpPr>
            <a:spLocks noChangeShapeType="1"/>
          </p:cNvSpPr>
          <p:nvPr/>
        </p:nvSpPr>
        <p:spPr bwMode="auto">
          <a:xfrm flipV="1">
            <a:off x="3810000" y="3200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43" name="Line 63"/>
          <p:cNvSpPr>
            <a:spLocks noChangeShapeType="1"/>
          </p:cNvSpPr>
          <p:nvPr/>
        </p:nvSpPr>
        <p:spPr bwMode="auto">
          <a:xfrm flipV="1">
            <a:off x="4419600" y="3200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44" name="Line 64"/>
          <p:cNvSpPr>
            <a:spLocks noChangeShapeType="1"/>
          </p:cNvSpPr>
          <p:nvPr/>
        </p:nvSpPr>
        <p:spPr bwMode="auto">
          <a:xfrm flipV="1">
            <a:off x="5105400" y="3200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45" name="Line 65"/>
          <p:cNvSpPr>
            <a:spLocks noChangeShapeType="1"/>
          </p:cNvSpPr>
          <p:nvPr/>
        </p:nvSpPr>
        <p:spPr bwMode="auto">
          <a:xfrm flipV="1">
            <a:off x="5715000" y="3200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46" name="Line 66"/>
          <p:cNvSpPr>
            <a:spLocks noChangeShapeType="1"/>
          </p:cNvSpPr>
          <p:nvPr/>
        </p:nvSpPr>
        <p:spPr bwMode="auto">
          <a:xfrm flipV="1">
            <a:off x="3810000" y="3962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47" name="Line 67"/>
          <p:cNvSpPr>
            <a:spLocks noChangeShapeType="1"/>
          </p:cNvSpPr>
          <p:nvPr/>
        </p:nvSpPr>
        <p:spPr bwMode="auto">
          <a:xfrm flipV="1">
            <a:off x="3810000" y="4724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48" name="Line 68"/>
          <p:cNvSpPr>
            <a:spLocks noChangeShapeType="1"/>
          </p:cNvSpPr>
          <p:nvPr/>
        </p:nvSpPr>
        <p:spPr bwMode="auto">
          <a:xfrm flipV="1">
            <a:off x="3810000" y="54102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49" name="Line 69"/>
          <p:cNvSpPr>
            <a:spLocks noChangeShapeType="1"/>
          </p:cNvSpPr>
          <p:nvPr/>
        </p:nvSpPr>
        <p:spPr bwMode="auto">
          <a:xfrm flipV="1">
            <a:off x="3810000" y="60960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50" name="Line 70"/>
          <p:cNvSpPr>
            <a:spLocks noChangeShapeType="1"/>
          </p:cNvSpPr>
          <p:nvPr/>
        </p:nvSpPr>
        <p:spPr bwMode="auto">
          <a:xfrm flipV="1">
            <a:off x="4419600" y="3962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51" name="Line 71"/>
          <p:cNvSpPr>
            <a:spLocks noChangeShapeType="1"/>
          </p:cNvSpPr>
          <p:nvPr/>
        </p:nvSpPr>
        <p:spPr bwMode="auto">
          <a:xfrm flipV="1">
            <a:off x="4419600" y="4724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52" name="Line 72"/>
          <p:cNvSpPr>
            <a:spLocks noChangeShapeType="1"/>
          </p:cNvSpPr>
          <p:nvPr/>
        </p:nvSpPr>
        <p:spPr bwMode="auto">
          <a:xfrm flipV="1">
            <a:off x="4419600" y="54102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53" name="Line 73"/>
          <p:cNvSpPr>
            <a:spLocks noChangeShapeType="1"/>
          </p:cNvSpPr>
          <p:nvPr/>
        </p:nvSpPr>
        <p:spPr bwMode="auto">
          <a:xfrm flipV="1">
            <a:off x="4419600" y="60960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54" name="Line 74"/>
          <p:cNvSpPr>
            <a:spLocks noChangeShapeType="1"/>
          </p:cNvSpPr>
          <p:nvPr/>
        </p:nvSpPr>
        <p:spPr bwMode="auto">
          <a:xfrm flipV="1">
            <a:off x="5105400" y="3962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55" name="Line 75"/>
          <p:cNvSpPr>
            <a:spLocks noChangeShapeType="1"/>
          </p:cNvSpPr>
          <p:nvPr/>
        </p:nvSpPr>
        <p:spPr bwMode="auto">
          <a:xfrm flipV="1">
            <a:off x="5105400" y="4724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56" name="Line 76"/>
          <p:cNvSpPr>
            <a:spLocks noChangeShapeType="1"/>
          </p:cNvSpPr>
          <p:nvPr/>
        </p:nvSpPr>
        <p:spPr bwMode="auto">
          <a:xfrm flipV="1">
            <a:off x="5105400" y="54102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57" name="Line 77"/>
          <p:cNvSpPr>
            <a:spLocks noChangeShapeType="1"/>
          </p:cNvSpPr>
          <p:nvPr/>
        </p:nvSpPr>
        <p:spPr bwMode="auto">
          <a:xfrm flipV="1">
            <a:off x="5105400" y="60960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58" name="Line 78"/>
          <p:cNvSpPr>
            <a:spLocks noChangeShapeType="1"/>
          </p:cNvSpPr>
          <p:nvPr/>
        </p:nvSpPr>
        <p:spPr bwMode="auto">
          <a:xfrm flipV="1">
            <a:off x="5715000" y="3962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59" name="Line 79"/>
          <p:cNvSpPr>
            <a:spLocks noChangeShapeType="1"/>
          </p:cNvSpPr>
          <p:nvPr/>
        </p:nvSpPr>
        <p:spPr bwMode="auto">
          <a:xfrm flipV="1">
            <a:off x="5715000" y="4724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60" name="Line 80"/>
          <p:cNvSpPr>
            <a:spLocks noChangeShapeType="1"/>
          </p:cNvSpPr>
          <p:nvPr/>
        </p:nvSpPr>
        <p:spPr bwMode="auto">
          <a:xfrm flipV="1">
            <a:off x="5715000" y="54102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61" name="Line 81"/>
          <p:cNvSpPr>
            <a:spLocks noChangeShapeType="1"/>
          </p:cNvSpPr>
          <p:nvPr/>
        </p:nvSpPr>
        <p:spPr bwMode="auto">
          <a:xfrm flipV="1">
            <a:off x="5715000" y="60960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62" name="Line 82"/>
          <p:cNvSpPr>
            <a:spLocks noChangeShapeType="1"/>
          </p:cNvSpPr>
          <p:nvPr/>
        </p:nvSpPr>
        <p:spPr bwMode="auto">
          <a:xfrm flipV="1">
            <a:off x="6400800" y="3962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63" name="Line 83"/>
          <p:cNvSpPr>
            <a:spLocks noChangeShapeType="1"/>
          </p:cNvSpPr>
          <p:nvPr/>
        </p:nvSpPr>
        <p:spPr bwMode="auto">
          <a:xfrm flipV="1">
            <a:off x="6400800" y="4724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64" name="Line 84"/>
          <p:cNvSpPr>
            <a:spLocks noChangeShapeType="1"/>
          </p:cNvSpPr>
          <p:nvPr/>
        </p:nvSpPr>
        <p:spPr bwMode="auto">
          <a:xfrm flipV="1">
            <a:off x="6400800" y="54102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65" name="Line 85"/>
          <p:cNvSpPr>
            <a:spLocks noChangeShapeType="1"/>
          </p:cNvSpPr>
          <p:nvPr/>
        </p:nvSpPr>
        <p:spPr bwMode="auto">
          <a:xfrm flipV="1">
            <a:off x="6400800" y="60960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66" name="Line 86"/>
          <p:cNvSpPr>
            <a:spLocks noChangeShapeType="1"/>
          </p:cNvSpPr>
          <p:nvPr/>
        </p:nvSpPr>
        <p:spPr bwMode="auto">
          <a:xfrm>
            <a:off x="3962400" y="17526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67" name="Line 87"/>
          <p:cNvSpPr>
            <a:spLocks noChangeShapeType="1"/>
          </p:cNvSpPr>
          <p:nvPr/>
        </p:nvSpPr>
        <p:spPr bwMode="auto">
          <a:xfrm>
            <a:off x="3962400" y="25146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68" name="Line 88"/>
          <p:cNvSpPr>
            <a:spLocks noChangeShapeType="1"/>
          </p:cNvSpPr>
          <p:nvPr/>
        </p:nvSpPr>
        <p:spPr bwMode="auto">
          <a:xfrm>
            <a:off x="3962400" y="3200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69" name="Line 89"/>
          <p:cNvSpPr>
            <a:spLocks noChangeShapeType="1"/>
          </p:cNvSpPr>
          <p:nvPr/>
        </p:nvSpPr>
        <p:spPr bwMode="auto">
          <a:xfrm>
            <a:off x="3962400" y="3962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70" name="Line 90"/>
          <p:cNvSpPr>
            <a:spLocks noChangeShapeType="1"/>
          </p:cNvSpPr>
          <p:nvPr/>
        </p:nvSpPr>
        <p:spPr bwMode="auto">
          <a:xfrm>
            <a:off x="3962400" y="4724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71" name="Line 91"/>
          <p:cNvSpPr>
            <a:spLocks noChangeShapeType="1"/>
          </p:cNvSpPr>
          <p:nvPr/>
        </p:nvSpPr>
        <p:spPr bwMode="auto">
          <a:xfrm>
            <a:off x="3962400" y="54102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72" name="Line 92"/>
          <p:cNvSpPr>
            <a:spLocks noChangeShapeType="1"/>
          </p:cNvSpPr>
          <p:nvPr/>
        </p:nvSpPr>
        <p:spPr bwMode="auto">
          <a:xfrm>
            <a:off x="3962400" y="60960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73" name="Line 93"/>
          <p:cNvSpPr>
            <a:spLocks noChangeShapeType="1"/>
          </p:cNvSpPr>
          <p:nvPr/>
        </p:nvSpPr>
        <p:spPr bwMode="auto">
          <a:xfrm>
            <a:off x="4572000" y="17526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74" name="Line 94"/>
          <p:cNvSpPr>
            <a:spLocks noChangeShapeType="1"/>
          </p:cNvSpPr>
          <p:nvPr/>
        </p:nvSpPr>
        <p:spPr bwMode="auto">
          <a:xfrm>
            <a:off x="4572000" y="25146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75" name="Line 95"/>
          <p:cNvSpPr>
            <a:spLocks noChangeShapeType="1"/>
          </p:cNvSpPr>
          <p:nvPr/>
        </p:nvSpPr>
        <p:spPr bwMode="auto">
          <a:xfrm>
            <a:off x="4572000" y="3200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76" name="Line 96"/>
          <p:cNvSpPr>
            <a:spLocks noChangeShapeType="1"/>
          </p:cNvSpPr>
          <p:nvPr/>
        </p:nvSpPr>
        <p:spPr bwMode="auto">
          <a:xfrm>
            <a:off x="4572000" y="3962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77" name="Line 97"/>
          <p:cNvSpPr>
            <a:spLocks noChangeShapeType="1"/>
          </p:cNvSpPr>
          <p:nvPr/>
        </p:nvSpPr>
        <p:spPr bwMode="auto">
          <a:xfrm>
            <a:off x="4572000" y="4724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78" name="Line 98"/>
          <p:cNvSpPr>
            <a:spLocks noChangeShapeType="1"/>
          </p:cNvSpPr>
          <p:nvPr/>
        </p:nvSpPr>
        <p:spPr bwMode="auto">
          <a:xfrm>
            <a:off x="4572000" y="54102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79" name="Line 99"/>
          <p:cNvSpPr>
            <a:spLocks noChangeShapeType="1"/>
          </p:cNvSpPr>
          <p:nvPr/>
        </p:nvSpPr>
        <p:spPr bwMode="auto">
          <a:xfrm>
            <a:off x="4572000" y="60960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80" name="Line 100"/>
          <p:cNvSpPr>
            <a:spLocks noChangeShapeType="1"/>
          </p:cNvSpPr>
          <p:nvPr/>
        </p:nvSpPr>
        <p:spPr bwMode="auto">
          <a:xfrm>
            <a:off x="5257800" y="47244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81" name="Line 101"/>
          <p:cNvSpPr>
            <a:spLocks noChangeShapeType="1"/>
          </p:cNvSpPr>
          <p:nvPr/>
        </p:nvSpPr>
        <p:spPr bwMode="auto">
          <a:xfrm>
            <a:off x="5257800" y="54102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82" name="Line 102"/>
          <p:cNvSpPr>
            <a:spLocks noChangeShapeType="1"/>
          </p:cNvSpPr>
          <p:nvPr/>
        </p:nvSpPr>
        <p:spPr bwMode="auto">
          <a:xfrm>
            <a:off x="5867400" y="54102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83" name="Line 103"/>
          <p:cNvSpPr>
            <a:spLocks noChangeShapeType="1"/>
          </p:cNvSpPr>
          <p:nvPr/>
        </p:nvSpPr>
        <p:spPr bwMode="auto">
          <a:xfrm>
            <a:off x="5257800" y="60960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84" name="Line 104"/>
          <p:cNvSpPr>
            <a:spLocks noChangeShapeType="1"/>
          </p:cNvSpPr>
          <p:nvPr/>
        </p:nvSpPr>
        <p:spPr bwMode="auto">
          <a:xfrm>
            <a:off x="5867400" y="60960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85" name="Line 105"/>
          <p:cNvSpPr>
            <a:spLocks noChangeShapeType="1"/>
          </p:cNvSpPr>
          <p:nvPr/>
        </p:nvSpPr>
        <p:spPr bwMode="auto">
          <a:xfrm>
            <a:off x="6553200" y="6096000"/>
            <a:ext cx="0" cy="30480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7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7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7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74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500"/>
                                        <p:tgtEl>
                                          <p:spTgt spid="174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7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174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74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1" dur="500"/>
                                        <p:tgtEl>
                                          <p:spTgt spid="174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74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9" dur="500"/>
                                        <p:tgtEl>
                                          <p:spTgt spid="174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174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174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2" dur="500"/>
                                        <p:tgtEl>
                                          <p:spTgt spid="174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174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0" dur="500"/>
                                        <p:tgtEl>
                                          <p:spTgt spid="174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17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17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17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7" dur="500"/>
                                        <p:tgtEl>
                                          <p:spTgt spid="174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1" dur="500"/>
                                        <p:tgtEl>
                                          <p:spTgt spid="17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5" dur="500"/>
                                        <p:tgtEl>
                                          <p:spTgt spid="174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500"/>
                            </p:stCondLst>
                            <p:childTnLst>
                              <p:par>
                                <p:cTn id="97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9" dur="500"/>
                                        <p:tgtEl>
                                          <p:spTgt spid="174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5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3" dur="500"/>
                                        <p:tgtEl>
                                          <p:spTgt spid="174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500"/>
                                        <p:tgtEl>
                                          <p:spTgt spid="174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2" dur="500"/>
                                        <p:tgtEl>
                                          <p:spTgt spid="17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6" dur="500"/>
                                        <p:tgtEl>
                                          <p:spTgt spid="174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18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0" dur="500"/>
                                        <p:tgtEl>
                                          <p:spTgt spid="174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2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4" dur="500"/>
                                        <p:tgtEl>
                                          <p:spTgt spid="174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500"/>
                            </p:stCondLst>
                            <p:childTnLst>
                              <p:par>
                                <p:cTn id="126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8" dur="500"/>
                                        <p:tgtEl>
                                          <p:spTgt spid="17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500"/>
                            </p:stCondLst>
                            <p:childTnLst>
                              <p:par>
                                <p:cTn id="130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2" dur="500"/>
                                        <p:tgtEl>
                                          <p:spTgt spid="174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500"/>
                            </p:stCondLst>
                            <p:childTnLst>
                              <p:par>
                                <p:cTn id="134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6" dur="500"/>
                                        <p:tgtEl>
                                          <p:spTgt spid="174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6500"/>
                            </p:stCondLst>
                            <p:childTnLst>
                              <p:par>
                                <p:cTn id="138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0" dur="500"/>
                                        <p:tgtEl>
                                          <p:spTgt spid="174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5" dur="500"/>
                                        <p:tgtEl>
                                          <p:spTgt spid="17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9" dur="500"/>
                                        <p:tgtEl>
                                          <p:spTgt spid="174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500"/>
                            </p:stCondLst>
                            <p:childTnLst>
                              <p:par>
                                <p:cTn id="151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3" dur="500"/>
                                        <p:tgtEl>
                                          <p:spTgt spid="17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5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7" dur="500"/>
                                        <p:tgtEl>
                                          <p:spTgt spid="174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3500"/>
                            </p:stCondLst>
                            <p:childTnLst>
                              <p:par>
                                <p:cTn id="159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1" dur="500"/>
                                        <p:tgtEl>
                                          <p:spTgt spid="17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4500"/>
                            </p:stCondLst>
                            <p:childTnLst>
                              <p:par>
                                <p:cTn id="163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5" dur="500"/>
                                        <p:tgtEl>
                                          <p:spTgt spid="174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500"/>
                            </p:stCondLst>
                            <p:childTnLst>
                              <p:par>
                                <p:cTn id="167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9" dur="500"/>
                                        <p:tgtEl>
                                          <p:spTgt spid="174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6500"/>
                            </p:stCondLst>
                            <p:childTnLst>
                              <p:par>
                                <p:cTn id="171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3" dur="500"/>
                                        <p:tgtEl>
                                          <p:spTgt spid="174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7500"/>
                            </p:stCondLst>
                            <p:childTnLst>
                              <p:par>
                                <p:cTn id="175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7" dur="500"/>
                                        <p:tgtEl>
                                          <p:spTgt spid="174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2" dur="500"/>
                                        <p:tgtEl>
                                          <p:spTgt spid="17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00"/>
                            </p:stCondLst>
                            <p:childTnLst>
                              <p:par>
                                <p:cTn id="184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6" dur="500"/>
                                        <p:tgtEl>
                                          <p:spTgt spid="174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8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0" dur="500"/>
                                        <p:tgtEl>
                                          <p:spTgt spid="17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500"/>
                            </p:stCondLst>
                            <p:childTnLst>
                              <p:par>
                                <p:cTn id="192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4" dur="500"/>
                                        <p:tgtEl>
                                          <p:spTgt spid="174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3500"/>
                            </p:stCondLst>
                            <p:childTnLst>
                              <p:par>
                                <p:cTn id="196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8" dur="500"/>
                                        <p:tgtEl>
                                          <p:spTgt spid="17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0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2" dur="500"/>
                                        <p:tgtEl>
                                          <p:spTgt spid="174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5500"/>
                            </p:stCondLst>
                            <p:childTnLst>
                              <p:par>
                                <p:cTn id="204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6" dur="500"/>
                                        <p:tgtEl>
                                          <p:spTgt spid="174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6500"/>
                            </p:stCondLst>
                            <p:childTnLst>
                              <p:par>
                                <p:cTn id="208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0" dur="500"/>
                                        <p:tgtEl>
                                          <p:spTgt spid="174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7500"/>
                            </p:stCondLst>
                            <p:childTnLst>
                              <p:par>
                                <p:cTn id="212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4" dur="500"/>
                                        <p:tgtEl>
                                          <p:spTgt spid="174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8500"/>
                            </p:stCondLst>
                            <p:childTnLst>
                              <p:par>
                                <p:cTn id="216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8" dur="500"/>
                                        <p:tgtEl>
                                          <p:spTgt spid="174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4" grpId="0" animBg="1"/>
      <p:bldP spid="174135" grpId="0" animBg="1"/>
      <p:bldP spid="174136" grpId="0" animBg="1"/>
      <p:bldP spid="174137" grpId="0" animBg="1"/>
      <p:bldP spid="174138" grpId="0" animBg="1"/>
      <p:bldP spid="174139" grpId="0" animBg="1"/>
      <p:bldP spid="174140" grpId="0" animBg="1"/>
      <p:bldP spid="174141" grpId="0" animBg="1"/>
      <p:bldP spid="174142" grpId="0" animBg="1"/>
      <p:bldP spid="174143" grpId="0" animBg="1"/>
      <p:bldP spid="174144" grpId="0" animBg="1"/>
      <p:bldP spid="174145" grpId="0" animBg="1"/>
      <p:bldP spid="174146" grpId="0" animBg="1"/>
      <p:bldP spid="174147" grpId="0" animBg="1"/>
      <p:bldP spid="174148" grpId="0" animBg="1"/>
      <p:bldP spid="174149" grpId="0" animBg="1"/>
      <p:bldP spid="174150" grpId="0" animBg="1"/>
      <p:bldP spid="174151" grpId="0" animBg="1"/>
      <p:bldP spid="174152" grpId="0" animBg="1"/>
      <p:bldP spid="174153" grpId="0" animBg="1"/>
      <p:bldP spid="174154" grpId="0" animBg="1"/>
      <p:bldP spid="174155" grpId="0" animBg="1"/>
      <p:bldP spid="174156" grpId="0" animBg="1"/>
      <p:bldP spid="174157" grpId="0" animBg="1"/>
      <p:bldP spid="174158" grpId="0" animBg="1"/>
      <p:bldP spid="174159" grpId="0" animBg="1"/>
      <p:bldP spid="174160" grpId="0" animBg="1"/>
      <p:bldP spid="174161" grpId="0" animBg="1"/>
      <p:bldP spid="174162" grpId="0" animBg="1"/>
      <p:bldP spid="174163" grpId="0" animBg="1"/>
      <p:bldP spid="174164" grpId="0" animBg="1"/>
      <p:bldP spid="174165" grpId="0" animBg="1"/>
      <p:bldP spid="174166" grpId="0" animBg="1"/>
      <p:bldP spid="174167" grpId="0" animBg="1"/>
      <p:bldP spid="174168" grpId="0" animBg="1"/>
      <p:bldP spid="174169" grpId="0" animBg="1"/>
      <p:bldP spid="174170" grpId="0" animBg="1"/>
      <p:bldP spid="174171" grpId="0" animBg="1"/>
      <p:bldP spid="174172" grpId="0" animBg="1"/>
      <p:bldP spid="174173" grpId="0" animBg="1"/>
      <p:bldP spid="174174" grpId="0" animBg="1"/>
      <p:bldP spid="174175" grpId="0" animBg="1"/>
      <p:bldP spid="174176" grpId="0" animBg="1"/>
      <p:bldP spid="174177" grpId="0" animBg="1"/>
      <p:bldP spid="174178" grpId="0" animBg="1"/>
      <p:bldP spid="174179" grpId="0" animBg="1"/>
      <p:bldP spid="174180" grpId="0" animBg="1"/>
      <p:bldP spid="174181" grpId="0" animBg="1"/>
      <p:bldP spid="174182" grpId="0" animBg="1"/>
      <p:bldP spid="174183" grpId="0" animBg="1"/>
      <p:bldP spid="174184" grpId="0" animBg="1"/>
      <p:bldP spid="17418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Exclusion Warning!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981200"/>
            <a:ext cx="7696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Assigning quantum numbers to electrons has been </a:t>
            </a:r>
            <a:r>
              <a:rPr lang="en-US" sz="28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exluded</a:t>
            </a:r>
            <a:r>
              <a:rPr 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and will not be tested!</a:t>
            </a:r>
          </a:p>
          <a:p>
            <a:r>
              <a:rPr 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The following slides are purely for your entertainment </a:t>
            </a:r>
            <a:r>
              <a:rPr 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sym typeface="Wingdings" pitchFamily="2" charset="2"/>
              </a:rPr>
              <a:t></a:t>
            </a:r>
            <a:endParaRPr lang="en-US" sz="28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77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n-lt"/>
              </a:rPr>
              <a:t>Assigning the Numbers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762000" y="1066800"/>
            <a:ext cx="763587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Clr>
                <a:srgbClr val="7030A0"/>
              </a:buClr>
              <a:buFont typeface="Wingdings" pitchFamily="2" charset="2"/>
              <a:buChar char="v"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 The three quantum numbers (</a:t>
            </a:r>
            <a:r>
              <a:rPr lang="en-US" sz="2400" i="1" dirty="0">
                <a:solidFill>
                  <a:schemeClr val="tx1"/>
                </a:solidFill>
                <a:latin typeface="+mn-lt"/>
              </a:rPr>
              <a:t>n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, </a:t>
            </a:r>
            <a:r>
              <a:rPr lang="en-US" sz="2400" i="1" dirty="0">
                <a:solidFill>
                  <a:schemeClr val="tx1"/>
                </a:solidFill>
                <a:latin typeface="Mistral" pitchFamily="66" charset="0"/>
              </a:rPr>
              <a:t>l</a:t>
            </a:r>
            <a:r>
              <a:rPr lang="en-US" sz="2400" dirty="0">
                <a:solidFill>
                  <a:schemeClr val="tx1"/>
                </a:solidFill>
                <a:latin typeface="Mistral" pitchFamily="66" charset="0"/>
              </a:rPr>
              <a:t>,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 and </a:t>
            </a:r>
            <a:r>
              <a:rPr lang="en-US" sz="2400" i="1" dirty="0">
                <a:solidFill>
                  <a:schemeClr val="tx1"/>
                </a:solidFill>
                <a:latin typeface="+mn-lt"/>
              </a:rPr>
              <a:t>m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) are integers.</a:t>
            </a:r>
          </a:p>
          <a:p>
            <a:pPr eaLnBrk="0" hangingPunct="0">
              <a:buClr>
                <a:srgbClr val="7030A0"/>
              </a:buClr>
              <a:buFont typeface="Wingdings" pitchFamily="2" charset="2"/>
              <a:buChar char="v"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 The principal quantum number (</a:t>
            </a:r>
            <a:r>
              <a:rPr lang="en-US" sz="2400" i="1" dirty="0">
                <a:solidFill>
                  <a:schemeClr val="tx1"/>
                </a:solidFill>
                <a:latin typeface="+mn-lt"/>
              </a:rPr>
              <a:t>n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) cannot be zero. </a:t>
            </a:r>
          </a:p>
          <a:p>
            <a:pPr eaLnBrk="0" hangingPunct="0">
              <a:buClr>
                <a:srgbClr val="7030A0"/>
              </a:buClr>
              <a:buFont typeface="Wingdings" pitchFamily="2" charset="2"/>
              <a:buChar char="v"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400" i="1" dirty="0">
                <a:solidFill>
                  <a:schemeClr val="tx1"/>
                </a:solidFill>
                <a:latin typeface="+mn-lt"/>
              </a:rPr>
              <a:t>n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 must be 1, 2, 3, etc.</a:t>
            </a:r>
          </a:p>
          <a:p>
            <a:pPr eaLnBrk="0" hangingPunct="0">
              <a:buClr>
                <a:srgbClr val="7030A0"/>
              </a:buClr>
              <a:buFont typeface="Wingdings" pitchFamily="2" charset="2"/>
              <a:buChar char="v"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 The angular momentum quantum number (</a:t>
            </a:r>
            <a:r>
              <a:rPr lang="en-US" sz="2400" i="1" dirty="0">
                <a:solidFill>
                  <a:schemeClr val="tx1"/>
                </a:solidFill>
                <a:latin typeface="Mistral" pitchFamily="66" charset="0"/>
              </a:rPr>
              <a:t>l</a:t>
            </a:r>
            <a:r>
              <a:rPr lang="en-US" sz="24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) can be any integer between 0 and n - 1.</a:t>
            </a:r>
          </a:p>
          <a:p>
            <a:pPr eaLnBrk="0" hangingPunct="0">
              <a:buClr>
                <a:srgbClr val="7030A0"/>
              </a:buClr>
              <a:buFont typeface="Wingdings" pitchFamily="2" charset="2"/>
              <a:buChar char="v"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 For </a:t>
            </a:r>
            <a:r>
              <a:rPr lang="en-US" sz="2400" i="1" dirty="0">
                <a:solidFill>
                  <a:schemeClr val="tx1"/>
                </a:solidFill>
                <a:latin typeface="+mn-lt"/>
              </a:rPr>
              <a:t>n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 = 3, </a:t>
            </a:r>
            <a:r>
              <a:rPr lang="en-US" sz="2400" i="1" dirty="0">
                <a:solidFill>
                  <a:schemeClr val="tx1"/>
                </a:solidFill>
                <a:latin typeface="Mistral" pitchFamily="66" charset="0"/>
              </a:rPr>
              <a:t>l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  can be either 0, 1, or 2.</a:t>
            </a:r>
          </a:p>
          <a:p>
            <a:pPr eaLnBrk="0" hangingPunct="0">
              <a:buClr>
                <a:srgbClr val="7030A0"/>
              </a:buClr>
              <a:buFont typeface="Wingdings" pitchFamily="2" charset="2"/>
              <a:buChar char="v"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 The magnetic quantum number (</a:t>
            </a:r>
            <a:r>
              <a:rPr lang="en-US" sz="2400" i="1" dirty="0">
                <a:solidFill>
                  <a:schemeClr val="tx1"/>
                </a:solidFill>
                <a:latin typeface="+mn-lt"/>
              </a:rPr>
              <a:t>m</a:t>
            </a:r>
            <a:r>
              <a:rPr lang="en-US" sz="2400" i="1" baseline="-25000" dirty="0">
                <a:solidFill>
                  <a:schemeClr val="tx1"/>
                </a:solidFill>
                <a:latin typeface="+mn-lt"/>
              </a:rPr>
              <a:t>l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) can be any integer between -</a:t>
            </a:r>
            <a:r>
              <a:rPr lang="en-US" sz="2400" i="1" dirty="0">
                <a:solidFill>
                  <a:schemeClr val="tx1"/>
                </a:solidFill>
                <a:latin typeface="Mistral" pitchFamily="66" charset="0"/>
              </a:rPr>
              <a:t>l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 and +</a:t>
            </a:r>
            <a:r>
              <a:rPr lang="en-US" sz="2400" i="1" dirty="0">
                <a:solidFill>
                  <a:schemeClr val="tx1"/>
                </a:solidFill>
                <a:latin typeface="Mistral" pitchFamily="66" charset="0"/>
              </a:rPr>
              <a:t>l</a:t>
            </a:r>
            <a:r>
              <a:rPr lang="en-US" sz="2400" dirty="0">
                <a:solidFill>
                  <a:schemeClr val="tx1"/>
                </a:solidFill>
                <a:latin typeface="Mistral" pitchFamily="66" charset="0"/>
              </a:rPr>
              <a:t>.</a:t>
            </a:r>
          </a:p>
          <a:p>
            <a:pPr eaLnBrk="0" hangingPunct="0">
              <a:buClr>
                <a:srgbClr val="7030A0"/>
              </a:buClr>
              <a:buFont typeface="Wingdings" pitchFamily="2" charset="2"/>
              <a:buChar char="v"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 For </a:t>
            </a:r>
            <a:r>
              <a:rPr lang="en-US" sz="2400" i="1" dirty="0">
                <a:solidFill>
                  <a:schemeClr val="tx1"/>
                </a:solidFill>
                <a:latin typeface="Mistral" pitchFamily="66" charset="0"/>
              </a:rPr>
              <a:t>l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 = 2, </a:t>
            </a:r>
            <a:r>
              <a:rPr lang="en-US" sz="2400" i="1" dirty="0">
                <a:solidFill>
                  <a:schemeClr val="tx1"/>
                </a:solidFill>
                <a:latin typeface="+mn-lt"/>
              </a:rPr>
              <a:t>m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 can be either -2, -1, 0, +1, +2.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0" y="152406"/>
          <a:ext cx="8534400" cy="6629394"/>
        </p:xfrm>
        <a:graphic>
          <a:graphicData uri="http://schemas.openxmlformats.org/drawingml/2006/table">
            <a:tbl>
              <a:tblPr/>
              <a:tblGrid>
                <a:gridCol w="834887"/>
                <a:gridCol w="1298713"/>
                <a:gridCol w="2319131"/>
                <a:gridCol w="2774711"/>
                <a:gridCol w="1306958"/>
              </a:tblGrid>
              <a:tr h="779931">
                <a:tc grid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/>
                          <a:ea typeface="Times New Roman"/>
                          <a:cs typeface="Times New Roman"/>
                        </a:rPr>
                        <a:t>Quantum 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numbers for the first four levels of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orbitals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in </a:t>
                      </a:r>
                      <a:r>
                        <a:rPr lang="en-US" sz="2000" dirty="0" smtClean="0"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20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smtClean="0">
                          <a:latin typeface="Arial"/>
                          <a:ea typeface="Times New Roman"/>
                          <a:cs typeface="Times New Roman"/>
                        </a:rPr>
                        <a:t>hydrogen 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atom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7993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latin typeface="Arial"/>
                          <a:ea typeface="Times New Roman"/>
                          <a:cs typeface="Times New Roman"/>
                        </a:rPr>
                        <a:t>n</a:t>
                      </a:r>
                      <a:endParaRPr lang="en-US" sz="2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latin typeface="Mistral" pitchFamily="66" charset="0"/>
                          <a:ea typeface="Times New Roman"/>
                          <a:cs typeface="Times New Roman"/>
                        </a:rPr>
                        <a:t>l</a:t>
                      </a:r>
                      <a:endParaRPr lang="en-US" sz="2000" dirty="0">
                        <a:latin typeface="Mistral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Orbital designation</a:t>
                      </a:r>
                      <a:endParaRPr lang="en-US" sz="2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latin typeface="Arial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en-US" sz="2000" b="1" i="1" baseline="-25000" dirty="0">
                          <a:latin typeface="Mistral" pitchFamily="66" charset="0"/>
                          <a:ea typeface="Times New Roman"/>
                          <a:cs typeface="Times New Roman"/>
                        </a:rPr>
                        <a:t>l</a:t>
                      </a:r>
                      <a:endParaRPr lang="en-US" sz="2000" dirty="0">
                        <a:latin typeface="Mistral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# of </a:t>
                      </a:r>
                      <a:r>
                        <a:rPr lang="en-US" sz="2000" b="1" dirty="0" err="1">
                          <a:latin typeface="Arial"/>
                          <a:ea typeface="Times New Roman"/>
                          <a:cs typeface="Times New Roman"/>
                        </a:rPr>
                        <a:t>orbitals</a:t>
                      </a:r>
                      <a:endParaRPr lang="en-US" sz="2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9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1s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964">
                <a:tc grid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99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2s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9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2p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-1, 0, 1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964">
                <a:tc grid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99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3s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9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3p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-1, 0, 1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9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3d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-2, -1, 0, 1,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964">
                <a:tc grid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99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4s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9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4p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-1, 0, 1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9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4d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-2, -1, 0, 1,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9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4f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-3, -2, -1, 0, 1, 2,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Quantum Mechanical</a:t>
            </a:r>
            <a:br>
              <a:rPr lang="en-US" dirty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Model of the Atom</a:t>
            </a:r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762000" y="1447801"/>
            <a:ext cx="7407275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sz="32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Mathematical laws can identify the regions outside of the nucleus where electrons are most likely to be found</a:t>
            </a:r>
            <a:r>
              <a:rPr lang="en-US" sz="3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.</a:t>
            </a:r>
          </a:p>
          <a:p>
            <a:pPr>
              <a:spcBef>
                <a:spcPct val="0"/>
              </a:spcBef>
            </a:pPr>
            <a:endParaRPr lang="en-US" sz="3200" dirty="0">
              <a:solidFill>
                <a:schemeClr val="accent4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0"/>
              </a:spcBef>
            </a:pPr>
            <a:r>
              <a:rPr lang="en-US" sz="3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These laws are beyond the scope of this class…</a:t>
            </a:r>
          </a:p>
          <a:p>
            <a:pPr>
              <a:spcBef>
                <a:spcPct val="0"/>
              </a:spcBef>
            </a:pPr>
            <a:endParaRPr lang="en-US" sz="3200" dirty="0">
              <a:solidFill>
                <a:schemeClr val="accent4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Heisenberg Uncertainty Principle</a:t>
            </a:r>
          </a:p>
        </p:txBody>
      </p:sp>
      <p:sp>
        <p:nvSpPr>
          <p:cNvPr id="159747" name="Text Box 3"/>
          <p:cNvSpPr txBox="1">
            <a:spLocks noChangeArrowheads="1"/>
          </p:cNvSpPr>
          <p:nvPr/>
        </p:nvSpPr>
        <p:spPr bwMode="auto">
          <a:xfrm>
            <a:off x="4114800" y="3124200"/>
            <a:ext cx="4800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The more certain you are about </a:t>
            </a:r>
            <a:r>
              <a:rPr lang="en-US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where the electron is, </a:t>
            </a:r>
            <a:r>
              <a:rPr lang="en-US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the less certain you can be about where </a:t>
            </a:r>
            <a:r>
              <a:rPr lang="en-US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it is going.</a:t>
            </a:r>
          </a:p>
        </p:txBody>
      </p:sp>
      <p:sp>
        <p:nvSpPr>
          <p:cNvPr id="159749" name="Text Box 5"/>
          <p:cNvSpPr txBox="1">
            <a:spLocks noChangeArrowheads="1"/>
          </p:cNvSpPr>
          <p:nvPr/>
        </p:nvSpPr>
        <p:spPr bwMode="auto">
          <a:xfrm>
            <a:off x="4114800" y="4876800"/>
            <a:ext cx="4800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The more certain you are about where the electron is going, the less certain you can be about where it is.</a:t>
            </a:r>
            <a:endParaRPr lang="en-US" dirty="0">
              <a:solidFill>
                <a:schemeClr val="accent4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59750" name="Picture 6" descr="Heisenberg_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990600"/>
            <a:ext cx="3060700" cy="414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9751" name="AutoShape 7"/>
          <p:cNvSpPr>
            <a:spLocks noChangeArrowheads="1"/>
          </p:cNvSpPr>
          <p:nvPr/>
        </p:nvSpPr>
        <p:spPr bwMode="auto">
          <a:xfrm>
            <a:off x="3429000" y="914400"/>
            <a:ext cx="5029200" cy="1676400"/>
          </a:xfrm>
          <a:prstGeom prst="wedgeRoundRectCallout">
            <a:avLst>
              <a:gd name="adj1" fmla="val -58301"/>
              <a:gd name="adj2" fmla="val 78491"/>
              <a:gd name="adj3" fmla="val 16667"/>
            </a:avLst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“One cannot simultaneously determine both the position and momentum of an electron.”</a:t>
            </a:r>
          </a:p>
          <a:p>
            <a:pPr algn="ctr">
              <a:spcBef>
                <a:spcPct val="0"/>
              </a:spcBef>
            </a:pPr>
            <a:endParaRPr lang="en-US" dirty="0">
              <a:latin typeface="Comic Sans MS" pitchFamily="66" charset="0"/>
            </a:endParaRPr>
          </a:p>
        </p:txBody>
      </p:sp>
      <p:sp>
        <p:nvSpPr>
          <p:cNvPr id="159752" name="Text Box 8"/>
          <p:cNvSpPr txBox="1">
            <a:spLocks noChangeArrowheads="1"/>
          </p:cNvSpPr>
          <p:nvPr/>
        </p:nvSpPr>
        <p:spPr bwMode="auto">
          <a:xfrm>
            <a:off x="898525" y="5151438"/>
            <a:ext cx="182614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Werner</a:t>
            </a:r>
          </a:p>
          <a:p>
            <a:pPr algn="ctr">
              <a:spcBef>
                <a:spcPct val="0"/>
              </a:spcBef>
            </a:pPr>
            <a:r>
              <a:rPr lang="en-US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Heisenberg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9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autoUpdateAnimBg="0"/>
      <p:bldP spid="159749" grpId="0" autoUpdateAnimBg="0"/>
      <p:bldP spid="159751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09600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Quantum Numbers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822325" y="1189038"/>
            <a:ext cx="80168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800" dirty="0">
                <a:solidFill>
                  <a:schemeClr val="tx1"/>
                </a:solidFill>
                <a:latin typeface="+mn-lt"/>
              </a:rPr>
              <a:t>Each electron in an atom has a unique set of 4 quantum numbers which describe it.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219200" y="2743200"/>
            <a:ext cx="70104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Clr>
                <a:srgbClr val="006600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rgbClr val="C00000"/>
                </a:solidFill>
                <a:latin typeface="+mn-lt"/>
              </a:rPr>
              <a:t> Principal quantum number</a:t>
            </a:r>
          </a:p>
          <a:p>
            <a:pPr eaLnBrk="0" hangingPunct="0">
              <a:buClr>
                <a:srgbClr val="006600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rgbClr val="C00000"/>
                </a:solidFill>
                <a:latin typeface="+mn-lt"/>
              </a:rPr>
              <a:t> Angular momentum quantum number</a:t>
            </a:r>
          </a:p>
          <a:p>
            <a:pPr eaLnBrk="0" hangingPunct="0">
              <a:buClr>
                <a:srgbClr val="006600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rgbClr val="C00000"/>
                </a:solidFill>
                <a:latin typeface="+mn-lt"/>
              </a:rPr>
              <a:t> Magnetic quantum number</a:t>
            </a:r>
          </a:p>
          <a:p>
            <a:pPr eaLnBrk="0" hangingPunct="0">
              <a:buClr>
                <a:srgbClr val="006600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rgbClr val="C00000"/>
                </a:solidFill>
                <a:latin typeface="+mn-lt"/>
              </a:rPr>
              <a:t> Spin quantum number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Electron Energy Level (Shell)</a:t>
            </a:r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685800" y="914400"/>
            <a:ext cx="39624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Generally symbolized by n, it denotes the probable distance of the electron from the nucleus. </a:t>
            </a:r>
            <a:r>
              <a:rPr lang="en-US" sz="28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“n” is also known as the </a:t>
            </a:r>
            <a:r>
              <a:rPr lang="en-US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Principle Quantum number</a:t>
            </a:r>
            <a:endParaRPr lang="en-US" sz="28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685800" y="4495800"/>
            <a:ext cx="39020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Number of electrons that can fit in a shell: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1752600" y="5257800"/>
            <a:ext cx="88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3600" dirty="0">
                <a:solidFill>
                  <a:srgbClr val="C00000"/>
                </a:solidFill>
                <a:latin typeface="Comic Sans MS" pitchFamily="66" charset="0"/>
              </a:rPr>
              <a:t>2n</a:t>
            </a:r>
            <a:r>
              <a:rPr lang="en-US" sz="3600" baseline="30000" dirty="0">
                <a:solidFill>
                  <a:srgbClr val="C00000"/>
                </a:solidFill>
                <a:latin typeface="Comic Sans MS" pitchFamily="66" charset="0"/>
              </a:rPr>
              <a:t>2</a:t>
            </a:r>
          </a:p>
        </p:txBody>
      </p:sp>
      <p:pic>
        <p:nvPicPr>
          <p:cNvPr id="9" name="Picture 8" descr="shell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838200"/>
            <a:ext cx="3995842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autoUpdateAnimBg="0"/>
      <p:bldP spid="80901" grpId="0" autoUpdateAnimBg="0"/>
      <p:bldP spid="8090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15819" y="2895600"/>
            <a:ext cx="807098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u="sng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Orbital shapes</a:t>
            </a: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 are defined as the surface that </a:t>
            </a:r>
            <a:r>
              <a:rPr lang="en-US" sz="28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contains </a:t>
            </a:r>
            <a:r>
              <a:rPr lang="en-US" sz="2800" u="sng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90%</a:t>
            </a: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 of the total electron probability.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1295400"/>
            <a:ext cx="7848600" cy="1752600"/>
          </a:xfrm>
        </p:spPr>
        <p:txBody>
          <a:bodyPr/>
          <a:lstStyle/>
          <a:p>
            <a:pPr algn="l"/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effectLst/>
              </a:rPr>
              <a:t>An orbital is a region within an energy level where there is a probability of finding an electron. </a:t>
            </a:r>
            <a:r>
              <a:rPr lang="en-US" sz="2400" b="0" u="sng" dirty="0">
                <a:effectLst/>
              </a:rPr>
              <a:t/>
            </a:r>
            <a:br>
              <a:rPr lang="en-US" sz="2400" b="0" u="sng" dirty="0">
                <a:effectLst/>
              </a:rPr>
            </a:br>
            <a:endParaRPr lang="en-US" sz="2400" b="0" u="sng" dirty="0"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685800" y="381000"/>
            <a:ext cx="46786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u="sng" dirty="0" smtClean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Electron </a:t>
            </a:r>
            <a:r>
              <a:rPr lang="en-US" sz="4000" u="sng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Orbitals</a:t>
            </a:r>
            <a:endParaRPr lang="en-US" sz="4000" u="sng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593725" y="4419600"/>
            <a:ext cx="786447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dirty="0">
                <a:solidFill>
                  <a:schemeClr val="tx1"/>
                </a:solidFill>
                <a:latin typeface="+mn-lt"/>
              </a:rPr>
              <a:t>The angular momentum quantum number, generally symbolized by </a:t>
            </a:r>
            <a:r>
              <a:rPr lang="en-US" sz="2800" dirty="0">
                <a:solidFill>
                  <a:schemeClr val="tx1"/>
                </a:solidFill>
                <a:latin typeface="Freestyle Script" pitchFamily="66" charset="0"/>
              </a:rPr>
              <a:t>l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, denotes the orbital (</a:t>
            </a:r>
            <a:r>
              <a:rPr lang="en-US" sz="2800" dirty="0" err="1">
                <a:solidFill>
                  <a:schemeClr val="tx1"/>
                </a:solidFill>
                <a:latin typeface="+mn-lt"/>
              </a:rPr>
              <a:t>subshell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) in which the electron is located.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utoUpdateAnimBg="0"/>
      <p:bldP spid="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3886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sz="32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The </a:t>
            </a:r>
            <a:r>
              <a:rPr lang="en-US" sz="3200" i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s</a:t>
            </a:r>
            <a:r>
              <a:rPr lang="en-US" sz="32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 orbital </a:t>
            </a:r>
            <a:endParaRPr lang="en-US" sz="3200" dirty="0" smtClean="0">
              <a:solidFill>
                <a:schemeClr val="accent4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0"/>
              </a:spcBef>
            </a:pPr>
            <a:r>
              <a:rPr lang="en-US" sz="3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(</a:t>
            </a:r>
            <a:r>
              <a:rPr lang="en-US" sz="3200" dirty="0" smtClean="0">
                <a:solidFill>
                  <a:schemeClr val="tx1"/>
                </a:solidFill>
                <a:latin typeface="Freestyle Script" pitchFamily="66" charset="0"/>
              </a:rPr>
              <a:t>l</a:t>
            </a:r>
            <a:r>
              <a:rPr lang="en-US" sz="32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 = 0) has </a:t>
            </a:r>
            <a:r>
              <a:rPr lang="en-US" sz="32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a spherical shape centered around</a:t>
            </a:r>
          </a:p>
          <a:p>
            <a:pPr>
              <a:spcBef>
                <a:spcPct val="0"/>
              </a:spcBef>
            </a:pPr>
            <a:r>
              <a:rPr lang="en-US" sz="32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the origin of the three axes in space.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5334000" cy="533400"/>
          </a:xfrm>
        </p:spPr>
        <p:txBody>
          <a:bodyPr/>
          <a:lstStyle/>
          <a:p>
            <a:r>
              <a:rPr lang="en-US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Orbital 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shape</a:t>
            </a:r>
          </a:p>
        </p:txBody>
      </p:sp>
      <p:pic>
        <p:nvPicPr>
          <p:cNvPr id="8" name="Picture 7" descr="1s_orbita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1219200"/>
            <a:ext cx="4201819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609600" y="3276600"/>
            <a:ext cx="76962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There are three dumbbell-shaped </a:t>
            </a:r>
            <a:r>
              <a:rPr lang="en-US" sz="2800" i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p</a:t>
            </a: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err="1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orbitals</a:t>
            </a: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(</a:t>
            </a:r>
            <a:r>
              <a:rPr lang="en-US" sz="2800" dirty="0" smtClean="0">
                <a:solidFill>
                  <a:schemeClr val="tx1"/>
                </a:solidFill>
                <a:latin typeface="Freestyle Script" pitchFamily="66" charset="0"/>
              </a:rPr>
              <a:t>l</a:t>
            </a:r>
            <a:r>
              <a:rPr lang="en-US" sz="28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 = 1) in each </a:t>
            </a: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energy level above n = 1, each assigned to </a:t>
            </a:r>
            <a:r>
              <a:rPr lang="en-US" sz="28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its </a:t>
            </a: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own axis (x, y and z) in space.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838200"/>
          </a:xfrm>
        </p:spPr>
        <p:txBody>
          <a:bodyPr/>
          <a:lstStyle/>
          <a:p>
            <a:r>
              <a:rPr lang="en-US" i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orbital shape</a:t>
            </a:r>
          </a:p>
        </p:txBody>
      </p:sp>
      <p:pic>
        <p:nvPicPr>
          <p:cNvPr id="9" name="Picture 8" descr="p_orbital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914400"/>
            <a:ext cx="6248400" cy="2190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4724400" y="457200"/>
            <a:ext cx="44196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Things get a bit more complicated with the five </a:t>
            </a:r>
            <a:r>
              <a:rPr lang="en-US" sz="2800" i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d </a:t>
            </a:r>
            <a:r>
              <a:rPr lang="en-US" sz="2800" dirty="0" err="1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orbitals</a:t>
            </a: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(</a:t>
            </a:r>
            <a:r>
              <a:rPr lang="en-US" sz="2800" dirty="0" smtClean="0">
                <a:solidFill>
                  <a:schemeClr val="tx1"/>
                </a:solidFill>
                <a:latin typeface="Freestyle Script" pitchFamily="66" charset="0"/>
              </a:rPr>
              <a:t>l</a:t>
            </a:r>
            <a:r>
              <a:rPr lang="en-US" sz="28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 = 2) that </a:t>
            </a: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are found in the </a:t>
            </a:r>
            <a:r>
              <a:rPr lang="en-US" sz="2800" i="1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d</a:t>
            </a: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 sublevels beginning with n = 3. To remember the shapes, think of “</a:t>
            </a:r>
            <a:r>
              <a:rPr lang="en-US" sz="2800" u="sng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d</a:t>
            </a: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ouble </a:t>
            </a:r>
            <a:r>
              <a:rPr lang="en-US" sz="2800" u="sng" dirty="0" err="1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d</a:t>
            </a:r>
            <a:r>
              <a:rPr lang="en-US" sz="2800" dirty="0" err="1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umbells</a:t>
            </a: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”</a:t>
            </a:r>
          </a:p>
          <a:p>
            <a:pPr>
              <a:spcBef>
                <a:spcPct val="0"/>
              </a:spcBef>
            </a:pPr>
            <a:endParaRPr lang="en-US" dirty="0">
              <a:latin typeface="Comic Sans MS" pitchFamily="66" charset="0"/>
            </a:endParaRP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4800600" y="4114800"/>
            <a:ext cx="3733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…and a “</a:t>
            </a:r>
            <a:r>
              <a:rPr lang="en-US" sz="2800" u="sng" dirty="0" err="1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d</a:t>
            </a:r>
            <a:r>
              <a:rPr lang="en-US" sz="2800" dirty="0" err="1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umbell</a:t>
            </a: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with a </a:t>
            </a:r>
            <a:r>
              <a:rPr lang="en-US" sz="2800" u="sng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d</a:t>
            </a:r>
            <a:r>
              <a:rPr 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latin typeface="Comic Sans MS" pitchFamily="66" charset="0"/>
              </a:rPr>
              <a:t>onut”!</a:t>
            </a:r>
          </a:p>
          <a:p>
            <a:pPr>
              <a:spcBef>
                <a:spcPct val="0"/>
              </a:spcBef>
            </a:pPr>
            <a:endParaRPr lang="en-US" dirty="0">
              <a:latin typeface="Comic Sans MS" pitchFamily="66" charset="0"/>
            </a:endParaRPr>
          </a:p>
        </p:txBody>
      </p:sp>
      <p:sp>
        <p:nvSpPr>
          <p:cNvPr id="27658" name="Rectangle 10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4191000" cy="1143000"/>
          </a:xfrm>
        </p:spPr>
        <p:txBody>
          <a:bodyPr/>
          <a:lstStyle/>
          <a:p>
            <a:r>
              <a:rPr lang="en-US" sz="4000" i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4000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orbital shapes</a:t>
            </a:r>
          </a:p>
        </p:txBody>
      </p:sp>
      <p:pic>
        <p:nvPicPr>
          <p:cNvPr id="9" name="Picture 8" descr="d_orbital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066800"/>
            <a:ext cx="3943350" cy="51455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74EE291-F98D-409E-A265-479405D6E4B6"/>
  <p:tag name="ISPRING_SCORM_RATE_SLIDES" val="1"/>
  <p:tag name="ISPRING_SCORM_RATE_QUIZZES" val="0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_RESOURCE_PATHS_HASH_PRESENTER" val="e3e46923c65461a2eb716eb2ed59565666e7dd"/>
</p:tagLst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Data\Microsoft\Templates\Blank Presentation.pot</Template>
  <TotalTime>1589</TotalTime>
  <Words>2009</Words>
  <Application>Microsoft Office PowerPoint</Application>
  <PresentationFormat>Екран (4:3)</PresentationFormat>
  <Paragraphs>348</Paragraphs>
  <Slides>19</Slides>
  <Notes>19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19</vt:i4>
      </vt:variant>
    </vt:vector>
  </HeadingPairs>
  <TitlesOfParts>
    <vt:vector size="21" baseType="lpstr">
      <vt:lpstr>Blank Presentation</vt:lpstr>
      <vt:lpstr>Equation</vt:lpstr>
      <vt:lpstr>Electron Orbitals</vt:lpstr>
      <vt:lpstr>Quantum Mechanical Model of the Atom</vt:lpstr>
      <vt:lpstr>Heisenberg Uncertainty Principle</vt:lpstr>
      <vt:lpstr>Quantum Numbers</vt:lpstr>
      <vt:lpstr>Electron Energy Level (Shell)</vt:lpstr>
      <vt:lpstr>An orbital is a region within an energy level where there is a probability of finding an electron.  </vt:lpstr>
      <vt:lpstr>s Orbital shape</vt:lpstr>
      <vt:lpstr>p orbital shape</vt:lpstr>
      <vt:lpstr>d orbital shapes</vt:lpstr>
      <vt:lpstr>Shape of f (l = 3) orbitals</vt:lpstr>
      <vt:lpstr>Energy Levels, Sublevels, Electrons</vt:lpstr>
      <vt:lpstr>Magnetic Quantum Number</vt:lpstr>
      <vt:lpstr>Orbital filling table</vt:lpstr>
      <vt:lpstr>Electron Spin</vt:lpstr>
      <vt:lpstr>Pauli Exclusion Principle</vt:lpstr>
      <vt:lpstr>Презентація PowerPoint</vt:lpstr>
      <vt:lpstr>Exclusion Warning!</vt:lpstr>
      <vt:lpstr>Assigning the Numbers</vt:lpstr>
      <vt:lpstr>Презентація PowerPoint</vt:lpstr>
    </vt:vector>
  </TitlesOfParts>
  <Company>Mt. Whitney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Electrons</dc:title>
  <dc:creator>Andy Allan</dc:creator>
  <cp:lastModifiedBy>RomaK</cp:lastModifiedBy>
  <cp:revision>283</cp:revision>
  <dcterms:created xsi:type="dcterms:W3CDTF">1999-11-29T02:06:50Z</dcterms:created>
  <dcterms:modified xsi:type="dcterms:W3CDTF">2015-09-02T09:59:29Z</dcterms:modified>
</cp:coreProperties>
</file>